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3" r:id="rId3"/>
    <p:sldId id="324" r:id="rId4"/>
    <p:sldId id="326" r:id="rId5"/>
    <p:sldId id="325" r:id="rId6"/>
    <p:sldId id="327" r:id="rId7"/>
    <p:sldId id="328" r:id="rId8"/>
    <p:sldId id="329" r:id="rId9"/>
    <p:sldId id="296" r:id="rId10"/>
    <p:sldId id="313" r:id="rId11"/>
    <p:sldId id="297" r:id="rId12"/>
    <p:sldId id="298" r:id="rId13"/>
    <p:sldId id="299" r:id="rId14"/>
    <p:sldId id="300" r:id="rId15"/>
    <p:sldId id="312" r:id="rId16"/>
    <p:sldId id="301" r:id="rId17"/>
    <p:sldId id="302" r:id="rId18"/>
    <p:sldId id="304" r:id="rId19"/>
    <p:sldId id="305" r:id="rId20"/>
    <p:sldId id="306" r:id="rId21"/>
    <p:sldId id="314" r:id="rId22"/>
    <p:sldId id="315" r:id="rId23"/>
    <p:sldId id="307" r:id="rId24"/>
    <p:sldId id="316" r:id="rId25"/>
    <p:sldId id="317" r:id="rId26"/>
    <p:sldId id="318" r:id="rId27"/>
    <p:sldId id="320" r:id="rId28"/>
    <p:sldId id="319" r:id="rId29"/>
    <p:sldId id="321" r:id="rId30"/>
    <p:sldId id="322" r:id="rId31"/>
    <p:sldId id="292" r:id="rId32"/>
    <p:sldId id="293" r:id="rId33"/>
    <p:sldId id="295" r:id="rId34"/>
    <p:sldId id="294" r:id="rId35"/>
    <p:sldId id="283" r:id="rId36"/>
    <p:sldId id="289" r:id="rId37"/>
    <p:sldId id="290" r:id="rId38"/>
    <p:sldId id="288" r:id="rId39"/>
    <p:sldId id="291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>
        <p:scale>
          <a:sx n="108" d="100"/>
          <a:sy n="108" d="100"/>
        </p:scale>
        <p:origin x="-1464" y="-6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www.theregister.co.uk/2015/02/22/lenovo_superfish_removal_tool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google.com/%23q=chai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rustcenter.websecurity.symantec.com/process/trust/productOptions?locale=VRSN_US&amp;uid=7c3ec061a337b7833262421b59e25627&amp;product=SS002&amp;language=en" TargetMode="Externa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komodia.com/" TargetMode="Externa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://www.komodia.com/products/komodias-ssl-decoderdigestor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eb.archive.org/web/20150220003144/http://www.komodia.com/products/komodias-ssl-decoderdigestor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eb.archive.org/web/20150220003144/http://www.komodia.com/products/komodias-ssl-decoderdigestor" TargetMode="Externa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ckexplorer.bitcoin-class.org/" TargetMode="External"/><Relationship Id="rId3" Type="http://schemas.openxmlformats.org/officeDocument/2006/relationships/hyperlink" Target="http://aws.amazon.com/aup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antpool.com/poolStats.ht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fc14.ifca.ai/bitcoin/papers/bitcoin14_submission_17.pdf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13" b="1262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12: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Threats to the </a:t>
            </a:r>
            <a:r>
              <a:rPr lang="en-US" sz="3200" dirty="0" err="1" smtClean="0">
                <a:solidFill>
                  <a:srgbClr val="EBF1DE"/>
                </a:solidFill>
              </a:rPr>
              <a:t>Blockchain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440055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Image from 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http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://www.theregister.co.uk/2015/02/22/lenovo_superfish_removal_tool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/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 (but I think they stole it from Monsters and Aliens)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Screen Shot 2015-02-22 at 2.0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"/>
            <a:ext cx="8364085" cy="137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24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Shot 2015-02-22 at 2.09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" y="177631"/>
            <a:ext cx="3759423" cy="412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2-22 at 2.10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33" y="177631"/>
            <a:ext cx="3694085" cy="324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22 at 2.1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1670595"/>
            <a:ext cx="2870733" cy="3241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5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49096" y="1925419"/>
            <a:ext cx="4539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www.google.com</a:t>
            </a:r>
            <a:r>
              <a:rPr lang="en-US" sz="2400" dirty="0">
                <a:hlinkClick r:id="rId2"/>
              </a:rPr>
              <a:t>/#q=chair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98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13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</p:spTree>
    <p:extLst>
      <p:ext uri="{BB962C8B-B14F-4D97-AF65-F5344CB8AC3E}">
        <p14:creationId xmlns:p14="http://schemas.microsoft.com/office/powerpoint/2010/main" val="814444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14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i="1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14284" y="2412945"/>
            <a:ext cx="490697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did client get </a:t>
            </a:r>
            <a:r>
              <a:rPr lang="en-US" sz="36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3600" i="1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3600" dirty="0" smtClean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738798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6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Screen Shot 2013-10-17 at 11.4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6" y="122433"/>
            <a:ext cx="5967959" cy="464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3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24200" y="1017495"/>
            <a:ext cx="2895600" cy="114300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dirty="0" err="1" smtClean="0"/>
              <a:t>VarySign.com</a:t>
            </a:r>
            <a:endParaRPr lang="en-US" sz="32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8767" y="3634489"/>
            <a:ext cx="432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TJ</a:t>
            </a:r>
            <a:endParaRPr lang="en-US" sz="24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7125" y="331540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355726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431926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08151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784351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156613" y="4409641"/>
            <a:ext cx="1284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Petitions</a:t>
            </a:r>
            <a:endParaRPr lang="en-US" sz="2400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858000" y="328206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342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72104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4390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5152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>
            <a:off x="5638800" y="1731870"/>
            <a:ext cx="1752600" cy="1550194"/>
          </a:xfrm>
          <a:prstGeom prst="curvedConnector2">
            <a:avLst/>
          </a:prstGeom>
          <a:noFill/>
          <a:ln w="28575" cmpd="sng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119901" y="1987855"/>
            <a:ext cx="259856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petitions.gov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9" name="AutoShape 25"/>
          <p:cNvCxnSpPr>
            <a:cxnSpLocks noChangeShapeType="1"/>
          </p:cNvCxnSpPr>
          <p:nvPr/>
        </p:nvCxnSpPr>
        <p:spPr bwMode="auto">
          <a:xfrm>
            <a:off x="4419600" y="2160495"/>
            <a:ext cx="2971800" cy="1121569"/>
          </a:xfrm>
          <a:prstGeom prst="straightConnector1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29"/>
          <p:cNvCxnSpPr>
            <a:cxnSpLocks noChangeShapeType="1"/>
            <a:stCxn id="15" idx="3"/>
            <a:endCxn id="9" idx="5"/>
          </p:cNvCxnSpPr>
          <p:nvPr/>
        </p:nvCxnSpPr>
        <p:spPr bwMode="auto">
          <a:xfrm rot="5400000">
            <a:off x="4509294" y="1639737"/>
            <a:ext cx="33338" cy="4976533"/>
          </a:xfrm>
          <a:prstGeom prst="curvedConnector3">
            <a:avLst>
              <a:gd name="adj1" fmla="val 1041073"/>
            </a:avLst>
          </a:prstGeom>
          <a:noFill/>
          <a:ln w="28575" cmpd="sng">
            <a:solidFill>
              <a:schemeClr val="accent4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943905" y="4081088"/>
            <a:ext cx="54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latin typeface="Cambria Math"/>
                <a:cs typeface="Cambria Math"/>
              </a:rPr>
              <a:t>C</a:t>
            </a:r>
            <a:r>
              <a:rPr lang="en-US" sz="2400" i="1" baseline="-25000" dirty="0" smtClean="0">
                <a:latin typeface="Cambria Math"/>
                <a:cs typeface="Cambria Math"/>
              </a:rPr>
              <a:t>P</a:t>
            </a:r>
            <a:endParaRPr lang="en-US" sz="2400" i="1" baseline="-25000" dirty="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2830" y="4409641"/>
            <a:ext cx="2565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Verifies using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VarySign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43" name="Curved Connector 42"/>
          <p:cNvCxnSpPr>
            <a:stCxn id="9" idx="7"/>
            <a:endCxn id="15" idx="2"/>
          </p:cNvCxnSpPr>
          <p:nvPr/>
        </p:nvCxnSpPr>
        <p:spPr>
          <a:xfrm rot="16200000" flipH="1">
            <a:off x="4292770" y="1202608"/>
            <a:ext cx="310157" cy="4820304"/>
          </a:xfrm>
          <a:prstGeom prst="curvedConnector4">
            <a:avLst>
              <a:gd name="adj1" fmla="val -55278"/>
              <a:gd name="adj2" fmla="val 51621"/>
            </a:avLst>
          </a:prstGeom>
          <a:ln w="28575" cmpd="sng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9397" y="602861"/>
            <a:ext cx="2513289" cy="22467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How does </a:t>
            </a:r>
            <a:r>
              <a:rPr lang="en-US" sz="2800" dirty="0" err="1" smtClean="0"/>
              <a:t>VarySign</a:t>
            </a:r>
            <a:r>
              <a:rPr lang="en-US" sz="2800" dirty="0" smtClean="0"/>
              <a:t> decide if it should give certificate to requester?</a:t>
            </a:r>
            <a:endParaRPr lang="en-US" sz="2800" dirty="0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447880" y="2556040"/>
            <a:ext cx="4300592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latin typeface="Cambria Math"/>
                <a:cs typeface="Cambria Math"/>
              </a:rPr>
              <a:t>C</a:t>
            </a:r>
            <a:r>
              <a:rPr lang="en-US" sz="2000" i="1" baseline="-25000" dirty="0" smtClean="0">
                <a:latin typeface="Cambria Math"/>
                <a:cs typeface="Cambria Math"/>
              </a:rPr>
              <a:t>P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 smtClean="0">
                <a:solidFill>
                  <a:srgbClr val="FF0000"/>
                </a:solidFill>
              </a:rPr>
              <a:t>KR</a:t>
            </a:r>
            <a:r>
              <a:rPr lang="en-US" baseline="-25000" dirty="0" err="1" smtClean="0">
                <a:solidFill>
                  <a:srgbClr val="FF0000"/>
                </a:solidFill>
              </a:rPr>
              <a:t>VarySign</a:t>
            </a:r>
            <a:r>
              <a:rPr lang="en-US" sz="2000" dirty="0" smtClean="0"/>
              <a:t>[</a:t>
            </a:r>
            <a:r>
              <a:rPr lang="en-US" sz="2000" dirty="0" smtClean="0">
                <a:latin typeface="Calibri"/>
              </a:rPr>
              <a:t>“</a:t>
            </a:r>
            <a:r>
              <a:rPr lang="en-US" sz="2000" dirty="0" err="1" smtClean="0">
                <a:latin typeface="Calibri"/>
              </a:rPr>
              <a:t>petitions.gov</a:t>
            </a:r>
            <a:r>
              <a:rPr lang="en-US" sz="2000" dirty="0" smtClean="0">
                <a:latin typeface="Calibri"/>
              </a:rPr>
              <a:t>”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73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Difficulty Update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Superfish</a:t>
            </a:r>
            <a:r>
              <a:rPr lang="en-US" b="1" dirty="0" smtClean="0">
                <a:solidFill>
                  <a:srgbClr val="FF0000"/>
                </a:solidFill>
              </a:rPr>
              <a:t> Calamity!</a:t>
            </a:r>
          </a:p>
          <a:p>
            <a:pPr marL="0" indent="0">
              <a:buNone/>
            </a:pPr>
            <a:r>
              <a:rPr lang="en-US" b="1" dirty="0" smtClean="0"/>
              <a:t>Project 2: Part 2</a:t>
            </a:r>
          </a:p>
          <a:p>
            <a:pPr marL="0" indent="0">
              <a:buNone/>
            </a:pPr>
            <a:r>
              <a:rPr lang="en-US" b="1" dirty="0" smtClean="0"/>
              <a:t>Attacks on </a:t>
            </a:r>
            <a:r>
              <a:rPr lang="en-US" b="1" dirty="0" err="1" smtClean="0"/>
              <a:t>Blockchain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2-22 at 5.1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0" y="97403"/>
            <a:ext cx="6940607" cy="472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21668" y="4567208"/>
            <a:ext cx="1903085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</a:t>
            </a:r>
            <a:r>
              <a:rPr lang="en-US" sz="2000" dirty="0" smtClean="0"/>
              <a:t>1499 </a:t>
            </a:r>
            <a:r>
              <a:rPr lang="en-US" sz="2000" dirty="0" smtClean="0"/>
              <a:t>for 1 year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467600" y="4400550"/>
            <a:ext cx="704640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$399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79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creen Shot 2015-02-22 at 5.17.4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0" y="189516"/>
            <a:ext cx="7028503" cy="4851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8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Screen Shot 2015-02-22 at 5.2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43000"/>
            <a:ext cx="85979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9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8093" r="4732" b="4919"/>
          <a:stretch/>
        </p:blipFill>
        <p:spPr>
          <a:xfrm>
            <a:off x="228600" y="133350"/>
            <a:ext cx="5156633" cy="314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17 at 11.2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85950"/>
            <a:ext cx="5248656" cy="244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3-10-17 at 11.26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34" y="2190750"/>
            <a:ext cx="4915061" cy="278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2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730188"/>
          </a:xfrm>
        </p:spPr>
        <p:txBody>
          <a:bodyPr>
            <a:noAutofit/>
          </a:bodyPr>
          <a:lstStyle/>
          <a:p>
            <a:r>
              <a:rPr lang="en-US" sz="5400" dirty="0" smtClean="0"/>
              <a:t>How could </a:t>
            </a:r>
            <a:r>
              <a:rPr lang="en-US" sz="5400" dirty="0" err="1" smtClean="0"/>
              <a:t>SuperFish</a:t>
            </a:r>
            <a:r>
              <a:rPr lang="en-US" sz="5400" dirty="0" smtClean="0"/>
              <a:t> insert ads in SSL traffic? 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Screen Shot 2015-02-22 at 6.58.5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248682"/>
            <a:ext cx="5457052" cy="396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0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5" y="124468"/>
            <a:ext cx="3429000" cy="42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733800" y="133350"/>
            <a:ext cx="52447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Internet </a:t>
            </a:r>
            <a:r>
              <a:rPr lang="en-US" dirty="0"/>
              <a:t>explorer connects to a web server on port 443 using SSL. The data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Komodia’s</a:t>
            </a:r>
            <a:r>
              <a:rPr lang="en-US" dirty="0" smtClean="0"/>
              <a:t> </a:t>
            </a:r>
            <a:r>
              <a:rPr lang="en-US" dirty="0"/>
              <a:t>SSL hijacker intercepts the communication and redirects it to </a:t>
            </a:r>
            <a:r>
              <a:rPr lang="en-US" dirty="0" err="1"/>
              <a:t>Komodia’s</a:t>
            </a:r>
            <a:r>
              <a:rPr lang="en-US" dirty="0"/>
              <a:t> Redirector. The channel between the SSL hijacker and the Redirector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At </a:t>
            </a:r>
            <a:r>
              <a:rPr lang="en-US" dirty="0"/>
              <a:t>this stage, </a:t>
            </a:r>
            <a:r>
              <a:rPr lang="en-US" dirty="0" err="1"/>
              <a:t>Komodia’s</a:t>
            </a:r>
            <a:r>
              <a:rPr lang="en-US" dirty="0"/>
              <a:t> Redirector can shape the traffic, block it, or redirect it to another </a:t>
            </a:r>
            <a:r>
              <a:rPr lang="en-US" dirty="0" smtClean="0"/>
              <a:t>website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Communication </a:t>
            </a:r>
            <a:r>
              <a:rPr lang="en-US" dirty="0"/>
              <a:t>between the Redirector and the website is encrypted using SSL.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All </a:t>
            </a:r>
            <a:r>
              <a:rPr lang="en-US" dirty="0"/>
              <a:t>data received from the website can be again modified and/or blocked. When data manipulation is done, it is forwarded again to Internet explorer.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browser displays the SSL lock, and the session will not display any “Certificate warnings”.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4552950"/>
            <a:ext cx="803897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http://www.komodia.com/products/komodias-ssl-</a:t>
            </a:r>
            <a:r>
              <a:rPr lang="en-US" dirty="0" smtClean="0">
                <a:hlinkClick r:id="rId4"/>
              </a:rPr>
              <a:t>decoderdigestor</a:t>
            </a:r>
            <a:r>
              <a:rPr lang="en-US" dirty="0" smtClean="0"/>
              <a:t> (in </a:t>
            </a:r>
            <a:r>
              <a:rPr lang="en-US" dirty="0" err="1" smtClean="0"/>
              <a:t>archive.org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26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</p:spTree>
    <p:extLst>
      <p:ext uri="{BB962C8B-B14F-4D97-AF65-F5344CB8AC3E}">
        <p14:creationId xmlns:p14="http://schemas.microsoft.com/office/powerpoint/2010/main" val="144984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Screen Shot 2015-02-22 at 7.2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3" y="-319734"/>
            <a:ext cx="6650156" cy="649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6" y="302098"/>
            <a:ext cx="2784812" cy="347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10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Class: Profitability (?) of SP20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8" y="1063229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240557" y="2239364"/>
            <a:ext cx="4572000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ro-RO" sz="2000" dirty="0"/>
              <a:t>&gt;&gt; </a:t>
            </a:r>
            <a:r>
              <a:rPr lang="ro-RO" sz="2000" dirty="0" smtClean="0"/>
              <a:t>cumulative_income</a:t>
            </a:r>
            <a:r>
              <a:rPr lang="ro-RO" sz="2000" dirty="0"/>
              <a:t>(1)</a:t>
            </a:r>
          </a:p>
          <a:p>
            <a:r>
              <a:rPr lang="ro-RO" sz="2000" dirty="0"/>
              <a:t>79.12571644571238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(12)</a:t>
            </a:r>
          </a:p>
          <a:p>
            <a:r>
              <a:rPr lang="ro-RO" sz="2000" dirty="0"/>
              <a:t>571.0928818228372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(24)</a:t>
            </a:r>
          </a:p>
          <a:p>
            <a:r>
              <a:rPr lang="ro-RO" sz="2000" dirty="0"/>
              <a:t>562.7786595271843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(17)</a:t>
            </a:r>
          </a:p>
          <a:p>
            <a:r>
              <a:rPr lang="ro-RO" sz="2000" dirty="0"/>
              <a:t>619.9072133191279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8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777591" cy="857250"/>
          </a:xfrm>
        </p:spPr>
        <p:txBody>
          <a:bodyPr/>
          <a:lstStyle/>
          <a:p>
            <a:r>
              <a:rPr lang="en-US" dirty="0" smtClean="0"/>
              <a:t>Project 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200151"/>
            <a:ext cx="3777591" cy="3394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Part 2</a:t>
            </a:r>
            <a:r>
              <a:rPr lang="en-US" dirty="0" smtClean="0"/>
              <a:t> starts after class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Understand</a:t>
            </a:r>
            <a:r>
              <a:rPr lang="en-US" dirty="0" smtClean="0"/>
              <a:t> threats to the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Attack</a:t>
            </a:r>
            <a:r>
              <a:rPr lang="en-US" dirty="0" smtClean="0"/>
              <a:t> the </a:t>
            </a:r>
            <a:r>
              <a:rPr lang="en-US" dirty="0" err="1" smtClean="0"/>
              <a:t>PointCoin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 descr="Screen Shot 2015-02-21 at 1.47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91" y="284207"/>
            <a:ext cx="4636818" cy="4335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0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blockchain</a:t>
            </a:r>
            <a:r>
              <a:rPr lang="en-US" sz="2400" dirty="0"/>
              <a:t> reported by </a:t>
            </a:r>
            <a:r>
              <a:rPr lang="en-US" sz="2400" dirty="0">
                <a:hlinkClick r:id="rId2"/>
              </a:rPr>
              <a:t>http://blockexplorer.bitcoin-class.org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is the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that matters (if that node is taken down, the definitive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will be one taken from the course staff nodes)</a:t>
            </a:r>
          </a:p>
          <a:p>
            <a:r>
              <a:rPr lang="en-US" sz="2400" dirty="0" smtClean="0"/>
              <a:t>You may not use any active computing power for </a:t>
            </a:r>
            <a:r>
              <a:rPr lang="en-US" sz="2400" b="1" dirty="0" smtClean="0"/>
              <a:t>mining</a:t>
            </a:r>
            <a:r>
              <a:rPr lang="en-US" sz="2400" dirty="0" smtClean="0"/>
              <a:t> other than your EC2 nodes</a:t>
            </a:r>
          </a:p>
          <a:p>
            <a:r>
              <a:rPr lang="en-US" sz="2400" dirty="0" smtClean="0"/>
              <a:t>You may not misuse any University resources</a:t>
            </a:r>
          </a:p>
          <a:p>
            <a:r>
              <a:rPr lang="en-US" sz="2400" dirty="0" smtClean="0"/>
              <a:t>You may not do anything that violates Amazon’s acceptable </a:t>
            </a:r>
            <a:r>
              <a:rPr lang="en-US" sz="2400" dirty="0"/>
              <a:t>use policy (</a:t>
            </a:r>
            <a:r>
              <a:rPr lang="en-US" sz="2400" dirty="0">
                <a:hlinkClick r:id="rId3"/>
              </a:rPr>
              <a:t>http://aws.amazon.com/aup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9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Screen Shot 2015-02-21 at 8.2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60" y="144878"/>
            <a:ext cx="7302500" cy="1993900"/>
          </a:xfrm>
          <a:prstGeom prst="rect">
            <a:avLst/>
          </a:prstGeom>
        </p:spPr>
      </p:pic>
      <p:pic>
        <p:nvPicPr>
          <p:cNvPr id="3" name="Picture 2" descr="Screen Shot 2015-02-21 at 8.2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47750"/>
            <a:ext cx="8557860" cy="366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93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Collusion is permitted</a:t>
            </a:r>
            <a:r>
              <a:rPr lang="en-US" dirty="0"/>
              <a:t> (indeed, encouraged!)</a:t>
            </a:r>
          </a:p>
          <a:p>
            <a:r>
              <a:rPr lang="en-US" dirty="0" smtClean="0"/>
              <a:t>You should have </a:t>
            </a:r>
            <a:r>
              <a:rPr lang="en-US" b="1" dirty="0" smtClean="0"/>
              <a:t>mutual distrust</a:t>
            </a:r>
            <a:r>
              <a:rPr lang="en-US" dirty="0" smtClean="0"/>
              <a:t> for your classmates (just for this assignment!)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you join a mining pool, it is encouraged that you (attempt to) deceive the pool operator (or other pools) to gain an advantage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you operate a mining pool, fine to attempt to cheat pool members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Miners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65895" y="2222638"/>
            <a:ext cx="6206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www.antpool.com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poolStats.htm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38" y="889854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56"/>
            <a:ext cx="8229600" cy="857250"/>
          </a:xfrm>
        </p:spPr>
        <p:txBody>
          <a:bodyPr/>
          <a:lstStyle/>
          <a:p>
            <a:r>
              <a:rPr lang="en-US" dirty="0" smtClean="0"/>
              <a:t>Mining Pool Dangers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Screen Shot 2015-02-17 at 8.2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32" y="1336087"/>
            <a:ext cx="3885758" cy="236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7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Screen Shot 2015-02-18 at 1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225432"/>
            <a:ext cx="6984997" cy="461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1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2-18 at 12.38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36" y="1063229"/>
            <a:ext cx="5255664" cy="365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DDOS-</a:t>
            </a:r>
            <a:r>
              <a:rPr lang="en-US" dirty="0" err="1" smtClean="0"/>
              <a:t>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Block Withholding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Screen Shot 2015-02-18 at 12.39.1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85" y="939549"/>
            <a:ext cx="4867815" cy="1115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724150"/>
            <a:ext cx="300612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Lots of interesting questions about this and ongoing research…we’ll talk more in future classes.  Many possible project ideas about mining pool dangers and attacks on mining pools.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Don’t attack </a:t>
            </a:r>
            <a:r>
              <a:rPr lang="en-US" b="1" dirty="0" err="1" smtClean="0"/>
              <a:t>PointCoin</a:t>
            </a:r>
            <a:r>
              <a:rPr lang="en-US" b="1" dirty="0" smtClean="0"/>
              <a:t> yet!</a:t>
            </a:r>
          </a:p>
          <a:p>
            <a:pPr marL="0" indent="0">
              <a:buNone/>
            </a:pPr>
            <a:r>
              <a:rPr lang="en-US" dirty="0" smtClean="0"/>
              <a:t>Project 2 Part 1: Due Sunday</a:t>
            </a:r>
          </a:p>
          <a:p>
            <a:pPr marL="0" indent="0">
              <a:buNone/>
            </a:pPr>
            <a:r>
              <a:rPr lang="en-US" b="1" dirty="0" smtClean="0"/>
              <a:t>Quiz next Wednesday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9195" y="3261065"/>
            <a:ext cx="7070438" cy="1200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If you don’t yet understand fundamentally how </a:t>
            </a:r>
            <a:r>
              <a:rPr lang="en-US" sz="2400" dirty="0" err="1"/>
              <a:t>bitcoin</a:t>
            </a:r>
            <a:r>
              <a:rPr lang="en-US" sz="2400" dirty="0"/>
              <a:t> works, definitely come to my </a:t>
            </a:r>
            <a:r>
              <a:rPr lang="en-US" sz="2400" dirty="0" smtClean="0"/>
              <a:t>office hours </a:t>
            </a:r>
            <a:r>
              <a:rPr lang="en-US" sz="2400" dirty="0"/>
              <a:t>before then (Thursday 4-5pm, Monday 3:15-5pm)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3600" y="285750"/>
            <a:ext cx="2809067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i="1" dirty="0" err="1"/>
              <a:t>GHash.IO</a:t>
            </a:r>
            <a:r>
              <a:rPr lang="en-US" i="1" dirty="0"/>
              <a:t> does not have any intentions to execute a 51% attack… it could risk our investments in physical hardware and we see no benefit from having 51% stake in </a:t>
            </a:r>
            <a:r>
              <a:rPr lang="en-US" i="1" dirty="0" smtClean="0"/>
              <a:t>mining.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3724" y="4492000"/>
            <a:ext cx="4384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bitcoinwisdom.com</a:t>
            </a:r>
            <a:r>
              <a:rPr lang="en-US" dirty="0"/>
              <a:t>/</a:t>
            </a:r>
            <a:r>
              <a:rPr lang="en-US" dirty="0" err="1"/>
              <a:t>bitcoin</a:t>
            </a:r>
            <a:r>
              <a:rPr lang="en-US" dirty="0"/>
              <a:t>/difficulty</a:t>
            </a:r>
          </a:p>
        </p:txBody>
      </p:sp>
      <p:pic>
        <p:nvPicPr>
          <p:cNvPr id="5" name="Picture 4" descr="Screen Shot 2015-02-23 at 6.53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63" y="192798"/>
            <a:ext cx="5380320" cy="416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67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8392" y="136369"/>
            <a:ext cx="691461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difficulty </a:t>
            </a:r>
            <a:r>
              <a:rPr lang="en-US" b="1" dirty="0"/>
              <a:t>= 46684376317 # updated 22 Feb 2015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# 44455415962 # from 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blockchain.info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/stats, 15 Feb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0.05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2466092"/>
            <a:ext cx="2981042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cumulative_income(12)</a:t>
            </a:r>
          </a:p>
          <a:p>
            <a:r>
              <a:rPr lang="ro-RO" dirty="0"/>
              <a:t>508.6688931963315</a:t>
            </a:r>
          </a:p>
          <a:p>
            <a:r>
              <a:rPr lang="ro-RO" dirty="0"/>
              <a:t>&gt;&gt;&gt; cumulative_income(16)</a:t>
            </a:r>
          </a:p>
          <a:p>
            <a:r>
              <a:rPr lang="ro-RO" dirty="0"/>
              <a:t>540.5796294385948</a:t>
            </a:r>
          </a:p>
          <a:p>
            <a:r>
              <a:rPr lang="ro-RO" dirty="0"/>
              <a:t>&gt;&gt;&gt; cumulative_income(17)</a:t>
            </a:r>
          </a:p>
          <a:p>
            <a:r>
              <a:rPr lang="ro-RO" dirty="0"/>
              <a:t>540.5038281854024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075" y="328244"/>
            <a:ext cx="298692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(1)</a:t>
            </a:r>
          </a:p>
          <a:p>
            <a:r>
              <a:rPr lang="ro-RO" dirty="0"/>
              <a:t>79.12571644571238</a:t>
            </a:r>
          </a:p>
          <a:p>
            <a:r>
              <a:rPr lang="ro-RO" dirty="0"/>
              <a:t>&gt;&gt;&gt; </a:t>
            </a:r>
            <a:r>
              <a:rPr lang="ro-RO" dirty="0" smtClean="0"/>
              <a:t>cumulative_income</a:t>
            </a:r>
            <a:r>
              <a:rPr lang="ro-RO" dirty="0"/>
              <a:t>(12)</a:t>
            </a:r>
          </a:p>
          <a:p>
            <a:r>
              <a:rPr lang="ro-RO" dirty="0"/>
              <a:t>571.0928818228372</a:t>
            </a:r>
          </a:p>
          <a:p>
            <a:r>
              <a:rPr lang="ro-RO" dirty="0" smtClean="0"/>
              <a:t>&gt;</a:t>
            </a:r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(17)</a:t>
            </a:r>
          </a:p>
          <a:p>
            <a:r>
              <a:rPr lang="ro-RO" dirty="0"/>
              <a:t>619.9072133191279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57150"/>
            <a:ext cx="1440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difficulty: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4271" y="2132257"/>
            <a:ext cx="154182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difficulty: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657350"/>
            <a:ext cx="38631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 actual increase </a:t>
            </a:r>
            <a:r>
              <a:rPr lang="en-US" dirty="0"/>
              <a:t>since Jan 29: </a:t>
            </a:r>
            <a:r>
              <a:rPr lang="en-US" b="1" dirty="0" smtClean="0"/>
              <a:t>0.13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4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8392" y="136369"/>
            <a:ext cx="691461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difficulty </a:t>
            </a:r>
            <a:r>
              <a:rPr lang="en-US" b="1" dirty="0"/>
              <a:t>= 46684376317 # updated 22 Feb 2015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# 44455415962 # from 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blockchain.info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/stats, 15 Feb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</a:t>
            </a:r>
            <a:r>
              <a:rPr lang="en-US" b="1" dirty="0" smtClean="0"/>
              <a:t>0.13</a:t>
            </a:r>
            <a:endParaRPr lang="en-US" b="1" dirty="0"/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2466092"/>
            <a:ext cx="2981042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cumulative_income(12)</a:t>
            </a:r>
          </a:p>
          <a:p>
            <a:r>
              <a:rPr lang="ro-RO" dirty="0"/>
              <a:t>508.6688931963315</a:t>
            </a:r>
          </a:p>
          <a:p>
            <a:r>
              <a:rPr lang="ro-RO" dirty="0"/>
              <a:t>&gt;&gt;&gt; cumulative_income(16)</a:t>
            </a:r>
          </a:p>
          <a:p>
            <a:r>
              <a:rPr lang="ro-RO" dirty="0"/>
              <a:t>540.5796294385948</a:t>
            </a:r>
          </a:p>
          <a:p>
            <a:r>
              <a:rPr lang="ro-RO" dirty="0"/>
              <a:t>&gt;&gt;&gt; cumulative_income(17)</a:t>
            </a:r>
          </a:p>
          <a:p>
            <a:r>
              <a:rPr lang="ro-RO" dirty="0"/>
              <a:t>540.5038281854024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075" y="328244"/>
            <a:ext cx="298692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(1)</a:t>
            </a:r>
          </a:p>
          <a:p>
            <a:r>
              <a:rPr lang="ro-RO" dirty="0"/>
              <a:t>79.12571644571238</a:t>
            </a:r>
          </a:p>
          <a:p>
            <a:r>
              <a:rPr lang="ro-RO" dirty="0"/>
              <a:t>&gt;&gt;&gt; </a:t>
            </a:r>
            <a:r>
              <a:rPr lang="ro-RO" dirty="0" smtClean="0"/>
              <a:t>cumulative_income</a:t>
            </a:r>
            <a:r>
              <a:rPr lang="ro-RO" dirty="0"/>
              <a:t>(12)</a:t>
            </a:r>
          </a:p>
          <a:p>
            <a:r>
              <a:rPr lang="ro-RO" dirty="0"/>
              <a:t>571.0928818228372</a:t>
            </a:r>
          </a:p>
          <a:p>
            <a:r>
              <a:rPr lang="ro-RO" dirty="0" smtClean="0"/>
              <a:t>&gt;</a:t>
            </a:r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(17)</a:t>
            </a:r>
          </a:p>
          <a:p>
            <a:r>
              <a:rPr lang="ro-RO" dirty="0"/>
              <a:t>619.9072133191279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57150"/>
            <a:ext cx="1440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difficulty: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4271" y="2132257"/>
            <a:ext cx="154182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difficulty: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657350"/>
            <a:ext cx="38631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 actual increase </a:t>
            </a:r>
            <a:r>
              <a:rPr lang="en-US" dirty="0"/>
              <a:t>since Jan 29: </a:t>
            </a:r>
            <a:r>
              <a:rPr lang="en-US" b="1" dirty="0" smtClean="0"/>
              <a:t>0.13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752600" y="3028950"/>
            <a:ext cx="3024780" cy="17543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cumulative_income(7)</a:t>
            </a:r>
          </a:p>
          <a:p>
            <a:r>
              <a:rPr lang="ro-RO" dirty="0"/>
              <a:t>239.03863987346259</a:t>
            </a:r>
          </a:p>
          <a:p>
            <a:r>
              <a:rPr lang="ro-RO" dirty="0"/>
              <a:t>&gt;&gt;&gt; cumulative_income(8)</a:t>
            </a:r>
          </a:p>
          <a:p>
            <a:r>
              <a:rPr lang="ro-RO" dirty="0"/>
              <a:t>234.54128929077427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77319" y="2724150"/>
            <a:ext cx="9084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At 13%: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554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2400" y="133350"/>
            <a:ext cx="23295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from Feb 18 (Class 11):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3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554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2400" y="133350"/>
            <a:ext cx="23295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from Feb 18 (Class 11): </a:t>
            </a:r>
            <a:endParaRPr lang="en-US" dirty="0"/>
          </a:p>
        </p:txBody>
      </p:sp>
      <p:pic>
        <p:nvPicPr>
          <p:cNvPr id="5" name="Picture 4" descr="Screen Shot 2015-02-23 at 8.30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78" y="1276350"/>
            <a:ext cx="6796826" cy="360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21053" y="1223058"/>
            <a:ext cx="225178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morning (Feb 23):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202"/>
            <a:ext cx="8229600" cy="857250"/>
          </a:xfrm>
        </p:spPr>
        <p:txBody>
          <a:bodyPr/>
          <a:lstStyle/>
          <a:p>
            <a:r>
              <a:rPr lang="en-US" dirty="0" smtClean="0"/>
              <a:t>What Happened with Lenovo?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Shot 2015-02-22 at 5.12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/>
          <a:stretch/>
        </p:blipFill>
        <p:spPr>
          <a:xfrm>
            <a:off x="4267200" y="2190750"/>
            <a:ext cx="3945970" cy="283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22 at 5.1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52550"/>
            <a:ext cx="3441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22315</TotalTime>
  <Words>1130</Words>
  <Application>Microsoft Macintosh PowerPoint</Application>
  <PresentationFormat>On-screen Show (16:9)</PresentationFormat>
  <Paragraphs>226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Plan for Today</vt:lpstr>
      <vt:lpstr>Last Class: Profitability (?) of SP20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Happened with Lenovo?</vt:lpstr>
      <vt:lpstr>PowerPoint Presentation</vt:lpstr>
      <vt:lpstr>PowerPoint Presentation</vt:lpstr>
      <vt:lpstr>PowerPoint Presentation</vt:lpstr>
      <vt:lpstr>PowerPoint Presentation</vt:lpstr>
      <vt:lpstr>SSL (Secure Sockets Layer)</vt:lpstr>
      <vt:lpstr>SSL (Secure Sockets Layer)</vt:lpstr>
      <vt:lpstr>PowerPoint Presentation</vt:lpstr>
      <vt:lpstr>PowerPoint Presentation</vt:lpstr>
      <vt:lpstr>PowerPoint Presentation</vt:lpstr>
      <vt:lpstr>Certificates</vt:lpstr>
      <vt:lpstr>PowerPoint Presentation</vt:lpstr>
      <vt:lpstr>PowerPoint Presentation</vt:lpstr>
      <vt:lpstr>PowerPoint Presentation</vt:lpstr>
      <vt:lpstr>PowerPoint Presentation</vt:lpstr>
      <vt:lpstr>How could SuperFish insert ads in SSL traffic? </vt:lpstr>
      <vt:lpstr>PowerPoint Presentation</vt:lpstr>
      <vt:lpstr>PowerPoint Presentation</vt:lpstr>
      <vt:lpstr>SSL (Secure Sockets Layer)</vt:lpstr>
      <vt:lpstr>PowerPoint Presentation</vt:lpstr>
      <vt:lpstr>PowerPoint Presentation</vt:lpstr>
      <vt:lpstr>PowerPoint Presentation</vt:lpstr>
      <vt:lpstr>Project 2</vt:lpstr>
      <vt:lpstr>Rules</vt:lpstr>
      <vt:lpstr>PowerPoint Presentation</vt:lpstr>
      <vt:lpstr>Opportunities</vt:lpstr>
      <vt:lpstr>Pooling Miners</vt:lpstr>
      <vt:lpstr>Mining Pool Dangers</vt:lpstr>
      <vt:lpstr>PowerPoint Presentation</vt:lpstr>
      <vt:lpstr>Mining Pool Attacks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254</cp:revision>
  <cp:lastPrinted>2015-02-16T18:23:08Z</cp:lastPrinted>
  <dcterms:created xsi:type="dcterms:W3CDTF">2015-01-10T23:57:16Z</dcterms:created>
  <dcterms:modified xsi:type="dcterms:W3CDTF">2015-02-23T13:40:25Z</dcterms:modified>
</cp:coreProperties>
</file>